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341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5" r:id="rId20"/>
    <p:sldId id="342" r:id="rId21"/>
    <p:sldId id="323" r:id="rId22"/>
    <p:sldId id="324" r:id="rId23"/>
    <p:sldId id="325" r:id="rId24"/>
    <p:sldId id="336" r:id="rId25"/>
    <p:sldId id="338" r:id="rId26"/>
    <p:sldId id="344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605" autoAdjust="0"/>
    <p:restoredTop sz="62788" autoAdjust="0"/>
  </p:normalViewPr>
  <p:slideViewPr>
    <p:cSldViewPr snapToGrid="0">
      <p:cViewPr varScale="1">
        <p:scale>
          <a:sx n="68" d="100"/>
          <a:sy n="68" d="100"/>
        </p:scale>
        <p:origin x="2060" y="64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52"/>
    </p:cViewPr>
  </p:notesTextViewPr>
  <p:sorterViewPr>
    <p:cViewPr varScale="1">
      <p:scale>
        <a:sx n="1" d="1"/>
        <a:sy n="1" d="1"/>
      </p:scale>
      <p:origin x="0" y="-5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10/18/2018</a:t>
            </a:fld>
            <a:endParaRPr 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以下演示文稿针对 </a:t>
            </a:r>
            <a:r>
              <a:rPr lang="en-US" altLang="zh-CN" b="0" u="none" dirty="0">
                <a:ea typeface="Microsoft YaHei" panose="020B0503020204020204" pitchFamily="34" charset="-122"/>
              </a:rPr>
              <a:t>11 </a:t>
            </a:r>
            <a:r>
              <a:rPr lang="zh-CN" altLang="en-US" b="0" u="none" dirty="0">
                <a:ea typeface="Microsoft YaHei" panose="020B0503020204020204" pitchFamily="34" charset="-122"/>
              </a:rPr>
              <a:t>岁及以上的青少年。我们建议演示文稿、指导性讨论、视频和学生编码活动用时 </a:t>
            </a:r>
            <a:r>
              <a:rPr lang="en-US" altLang="zh-CN" b="0" u="none" dirty="0">
                <a:ea typeface="Microsoft YaHei" panose="020B0503020204020204" pitchFamily="34" charset="-122"/>
              </a:rPr>
              <a:t>90 </a:t>
            </a:r>
            <a:r>
              <a:rPr lang="zh-CN" altLang="en-US" b="0" u="none" dirty="0">
                <a:ea typeface="Microsoft YaHei" panose="020B0503020204020204" pitchFamily="34" charset="-122"/>
              </a:rPr>
              <a:t>分钟。 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sz="1200" b="1" i="0" u="sng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大家好！我是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&lt;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姓名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&gt;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，来自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&lt;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机构名称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&gt;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。欢迎参加今年的‘编程一小时’教程！‘编程一小时’是由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code.org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举办的全球性活动，目的是证明人人都可以学会编程基础知识。今天，你们将学习微软提供的新‘编程一小时’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Minecraft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教程，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努力证明这一点。开始前，我们先来谈谈编程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是什么，它为何很重要，以及编程怎样才能对生活产生积极影响！”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让参与者为“编程一小时”而感到振奋！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kern="12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rPr>
              <a:t>辅导员注意事项：</a:t>
            </a:r>
            <a:endParaRPr lang="zh-CN" altLang="en-US" sz="1200" b="1" i="0" u="sng" kern="1200" dirty="0">
              <a:solidFill>
                <a:srgbClr val="000000"/>
              </a:solidFill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活动演示文稿集中的大部分幻灯片都简洁明了，大多数情况下仅耗时几秒钟，目的是增强直观效果，以便向受众提供快速的对话式演示文稿。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此图像表示了世界范围内 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Hour of Code™ </a:t>
            </a:r>
            <a:r>
              <a:rPr lang="zh-CN" altLang="en-US" sz="1200" b="0" i="0" kern="1200" dirty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rPr>
              <a:t>事件的参与程度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“它也可以帮助你们实现很多目标，比如与朋友一起创建一个博客、网站或应用程序。”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在幻灯片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9-12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中我们直观地向年轻人展示可通过编程得到的乐趣。我们很想强调编程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协作性的活动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适合任何性别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适合内向和外向的人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是关于解决问题的活动。编程实际上很少涉及到数学。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适合想用计算机使自己的爱好更加广泛的人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包含十几岁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/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中学年龄段的男生和女生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可展现出参与者对技术学习的愉快心情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10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“现在，我们深入了解编程究竟是什么。”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为下一部分做铺垫，让年轻人为编程究竟是什么而兴奋。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不适用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“编程不只是为了编写程序，或者发出计算机指令。它是与朋友合作，用新方法解决问题。”</a:t>
            </a: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向年轻人表明编程所需的是活跃的头脑，喜欢破解谜题，修理东西，寻找解决方法。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一群年轻人一边看着计算机或平板电脑，一边一起工作。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“编程是为了将创造力和计算机的功能结合起来，以创建令人兴奋的事物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”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让年轻人思考可将编程与什么联系起来，以继续拓展他们的思路。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包含通常不会与编程相关联的艺术形式如音乐或视觉艺术。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“编程也是为了展开合作，共同创造新的东西！”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为了更正编码通常是完全独立完成的错误想法。</a:t>
            </a:r>
            <a:r>
              <a:rPr lang="zh-CN" altLang="en-US" dirty="0">
                <a:ea typeface="Microsoft YaHei" panose="020B0503020204020204" pitchFamily="34" charset="-122"/>
              </a:rPr>
              <a:t>任何人都可以编码，这是可实现且有趣的事情。 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包含一群快乐的年轻人。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“你喜欢和朋友一起做什么？ 喜欢做的完全可以是任何事情，当志愿者，运动，做手工制作，玩电子游戏。”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要将编程说成是社交活动，这样才更有可能使参与者投入时间和精力。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“编程和你喜欢做的所有事情息息相关！”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*可举的例子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如果有人喜欢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电子游戏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，他们可以用编程创建自己的游戏。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时尚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的人可以创建自己的博客，宣传他们自己整理的手工制作窍门。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喜欢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文学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的人可以创建网站，分享他们的本月“必读书籍”以及个性化评论。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鉴于社会影响力对这个年龄段的重要性，务必要反映出编程可以应用于生活的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各个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方面，而且编程并不离经叛道。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此幻灯片我们采用了焰火的图像，是为了强调对编码新认识的“火花”。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包含可表现开创新事物或开拓视野的图像或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“我们马上就要开始了，我希望你们在学习教程的过程中思考我们谈论过的所有话题，并且想想怎样才能在日常生活中运用编程。”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确保学生在参加“编程一小时”时思考他们在演示上所看到的一切。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此幻灯片我们采用了摄影师的图像，再次强调编程对各种兴趣都是有用的。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包含通常不与编程相关联的图像或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动画。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“好，我们开始吧！”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介绍 “编程一小时”活动。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包含看上去很兴奋的年轻人的图像。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18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示例讲稿：</a:t>
            </a:r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大家准备好开始编程了吗？让我们开始吧！”今天的编程一小时，我们将在我的世界游戏教程中学习编程！这套教程里使用了我的世界视频游戏中的人物和概念，但与游戏有所不同。在我的世界编程一小时教程里，你将出发前往水下，学习运用循环、条件语句等编程语言去设计自己的探索陆地和海洋的方法。</a:t>
            </a:r>
            <a:endParaRPr lang="en-US" b="0" u="none" dirty="0"/>
          </a:p>
          <a:p>
            <a:endParaRPr lang="en-US" b="0" u="none" dirty="0"/>
          </a:p>
          <a:p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</a:t>
            </a:r>
            <a:r>
              <a:rPr lang="en-US" b="1" u="sng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/>
              <a:t>介绍编程一小时</a:t>
            </a:r>
            <a:endParaRPr lang="en-US" altLang="zh-CN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讲师提示：</a:t>
            </a:r>
            <a:endParaRPr lang="en-US" b="1" u="sng" dirty="0"/>
          </a:p>
          <a:p>
            <a:pPr>
              <a:defRPr/>
            </a:pPr>
            <a:r>
              <a:rPr lang="zh-CN" altLang="en-US" sz="1200" b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我的世界有多个不同教程。优先使用今年的教程，如课堂上有剩余时间或学生提前完成任务，可使用其他教程。每套教程都融入了不同的编程概念，我们鼓励大家能全部学习。</a:t>
            </a:r>
            <a:endParaRPr lang="en-US" sz="1200" b="0" u="non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如果您不能为每位学生提供设备，可让他们组队轮流闯关，让每个人都有机会操作和观察。我们建议让</a:t>
            </a:r>
            <a:r>
              <a:rPr lang="zh-CN" altLang="en-US" b="0"/>
              <a:t>每个人独</a:t>
            </a:r>
            <a:r>
              <a:rPr lang="zh-CN" altLang="en-US" b="0" dirty="0"/>
              <a:t>立完成自己的关卡任务。</a:t>
            </a:r>
            <a:endParaRPr lang="en-US" altLang="zh-CN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十五分钟后，对团队已经完成的进度和写下的代码表示祝贺。</a:t>
            </a:r>
            <a:endParaRPr lang="en-US" altLang="zh-CN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0" dirty="0"/>
              <a:t>对于完成所有任务或“高段位”的“玩家”，邀请他们在游戏过程中拯救海龟，挑战更高目标。</a:t>
            </a:r>
            <a:endParaRPr lang="en-US" altLang="zh-CN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/>
              <a:t>最后，如果想要精简编程一小时，可在第四关直接学习循环概念，在第七关重点学习条件语句。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可能已经知道，编程就是人们用来给出技术指令。计算机不懂英语，所以我们必须用一种计算机能懂的语言给它们下指令。这种语言就是代码！你可能不知道，编程不只适合软件工程师和技术人员，它还是一种非常有用的技能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，任何人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都可以学会！”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  <a:endParaRPr lang="zh-CN" altLang="en-US" b="1" u="sng" baseline="0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放映下一张幻灯片时，会自动播放该视频。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none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以下部分旨在改变许多年轻人对编码的误解。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这是“‘你好世界’的二进制代码”的一张图像，重复出现了 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8 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dirty="0"/>
              <a:t>示例讲稿：</a:t>
            </a:r>
            <a:endParaRPr lang="en-US" b="1" u="sng" dirty="0"/>
          </a:p>
          <a:p>
            <a:r>
              <a:rPr lang="zh-CN" altLang="en-US" b="0" u="none" baseline="0" dirty="0"/>
              <a:t>“现在进入</a:t>
            </a:r>
            <a:r>
              <a:rPr lang="en-US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en-US" sz="120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/Minecraft</a:t>
            </a:r>
            <a:r>
              <a:rPr 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 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，选择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《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我的世界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》</a:t>
            </a:r>
            <a:r>
              <a:rPr lang="zh-CN" altLang="en-US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：英雄之旅，让我们开始吧</a:t>
            </a:r>
            <a:r>
              <a:rPr lang="en-US" altLang="zh-CN" sz="1200" baseline="0" dirty="0">
                <a:solidFill>
                  <a:schemeClr val="bg1"/>
                </a:solidFill>
                <a:latin typeface="Segoe Pro Light" charset="0"/>
                <a:ea typeface="Segoe Pro Light" charset="0"/>
                <a:cs typeface="Segoe Pro Light" charset="0"/>
              </a:rPr>
              <a:t>!</a:t>
            </a:r>
            <a:r>
              <a:rPr lang="zh-CN" altLang="en-US" b="0" u="none" baseline="0" dirty="0"/>
              <a:t>”</a:t>
            </a:r>
            <a:endParaRPr lang="en-US" b="1" u="sng" dirty="0"/>
          </a:p>
          <a:p>
            <a:endParaRPr lang="en-US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latin typeface="SimSun" panose="02010600030101010101" pitchFamily="2" charset="-122"/>
                <a:ea typeface="Microsoft YaHei" panose="020B0503020204020204" pitchFamily="34" charset="-122"/>
              </a:rPr>
              <a:t>此幻灯片的目标</a:t>
            </a:r>
            <a:r>
              <a:rPr lang="en-US" b="1" u="sng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baseline="0" dirty="0"/>
              <a:t>让学生找到并进入我的世界教程</a:t>
            </a:r>
            <a:endParaRPr lang="en-US" b="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/>
          </a:p>
          <a:p>
            <a:r>
              <a:rPr lang="zh-CN" altLang="en-US" b="1" u="sng" baseline="0" dirty="0"/>
              <a:t>讲师提示</a:t>
            </a:r>
            <a:r>
              <a:rPr lang="en-US" b="1" u="sng" baseline="0" dirty="0"/>
              <a:t>: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在学生完成教程过程中投影这张幻灯片，快全部完成时再切换到下一页。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登录后可保存当前进度，下次继续完成。</a:t>
            </a: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在自由创造环节，注意把关内容安全。</a:t>
            </a:r>
            <a:endParaRPr lang="en-US" baseline="0" dirty="0"/>
          </a:p>
          <a:p>
            <a:pPr marL="0" lvl="0" indent="0">
              <a:buFont typeface="Arial"/>
              <a:buNone/>
            </a:pPr>
            <a:endParaRPr lang="en-US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zh-CN" altLang="en-US" b="1" u="sng" baseline="0" dirty="0">
                <a:highlight>
                  <a:srgbClr val="FFFF00"/>
                </a:highlight>
              </a:rPr>
              <a:t>如果时间有限</a:t>
            </a:r>
            <a:r>
              <a:rPr lang="en-US" b="1" u="sng" baseline="0" dirty="0">
                <a:highlight>
                  <a:srgbClr val="FFFF00"/>
                </a:highlight>
              </a:rPr>
              <a:t>: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尽可能多地完成关卡，熟悉科技的孩子一般可在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50—60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分钟内完成全部内容。</a:t>
            </a:r>
            <a:endParaRPr lang="en-US" altLang="zh-CN" sz="1200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baseline="0" dirty="0">
                <a:highlight>
                  <a:srgbClr val="FFFF00"/>
                </a:highlight>
              </a:rPr>
              <a:t>向学生已经完成的部分表示鼓励和祝贺，告诉他们可以回家后继续完成任务。</a:t>
            </a:r>
            <a:endParaRPr lang="en-US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u="sng" baseline="0" dirty="0">
                <a:highlight>
                  <a:srgbClr val="FFFF00"/>
                </a:highlight>
              </a:rPr>
              <a:t>如有额外时间</a:t>
            </a:r>
            <a:r>
              <a:rPr lang="en-US" b="1" u="sng" baseline="0" dirty="0">
                <a:highlight>
                  <a:srgbClr val="FFFF00"/>
                </a:highlight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引导学生在最后一关进行更多创造，添“码”行空。</a:t>
            </a:r>
            <a:endParaRPr lang="en-US" altLang="zh-CN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重玩一遍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引导学生尝试用不同的方法完成每一关的任务。在迭代和实验中寻找乐趣！</a:t>
            </a:r>
            <a:endParaRPr lang="en-US" altLang="zh-CN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引导学生体验其它我的世界教程。</a:t>
            </a:r>
            <a:endParaRPr lang="en-US" b="0" u="none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0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“好，各位同学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! 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教程只有几分钟就要结束了！”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提醒参与者时间快到了，教程即将结束。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对于此图像，我们添加了一个穿着狮子装的小猫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</a:t>
            </a:r>
            <a:r>
              <a:rPr lang="zh-CN" altLang="en-US" sz="1200" b="0" i="1" dirty="0">
                <a:solidFill>
                  <a:srgbClr val="000000"/>
                </a:solidFill>
                <a:ea typeface="Microsoft YaHei" panose="020B0503020204020204" pitchFamily="34" charset="-122"/>
              </a:rPr>
              <a:t>。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务必要添加令人感到有趣和来劲的内容，才能一直吸引受众，使其对所得到的体验感到兴奋。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是有趣的图像或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动图，表示教程的学习即将结束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21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“让我们再回到我们之前的对话。你对编码的认识是否有所改变？”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如果你的家人或朋友问“什么是代码”，你将如何回答？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你学到了什么？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对你来说最困难的是什么？当你陷入困境时你做了什么？为什么这么做很重要？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鼓励坚持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如何使编码具有创造性？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使编码与另一种富有创造性的方式（如唱歌、跳舞、建筑）建立联系。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dirty="0">
                <a:ea typeface="Microsoft YaHei" panose="020B0503020204020204" pitchFamily="34" charset="-122"/>
              </a:rPr>
              <a:t>编码适合哪些人？</a:t>
            </a:r>
            <a:r>
              <a:rPr lang="en-US" altLang="zh-CN" dirty="0"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ea typeface="Microsoft YaHei" panose="020B0503020204020204" pitchFamily="34" charset="-122"/>
              </a:rPr>
              <a:t>努力超越神话（如男生、擅长数学的人等）</a:t>
            </a:r>
            <a:r>
              <a:rPr lang="en-US" altLang="zh-CN" dirty="0">
                <a:ea typeface="Microsoft YaHei" panose="020B0503020204020204" pitchFamily="34" charset="-122"/>
              </a:rPr>
              <a:t>]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回到刚开始时讨论的问题，看看参与者此前对编程的看法是否已改变。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不适用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22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“你认为可以用编码创建什么？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编码可以应用于你关心的任何事情。” 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*可举的例子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如果你关心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志愿服务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，则可以构建一个网站，用于帮助招募朋友和其他人成为志愿者。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如果你关心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体育运动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，则可以构建一个应用，用于显示他们最喜欢的球队的统计信息。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如果你喜欢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音乐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，则可以创建一个网站，用于与朋友分享每周播放列表和专辑评论。</a:t>
            </a:r>
            <a:endParaRPr lang="zh-CN" altLang="en-US" dirty="0">
              <a:effectLst/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再次强调对于编程而言，可能性是无限的。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着重于学生的兴趣爱好，强调他们如何能够将编程运用到他们喜欢的事情上。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“既然你们正向着成为编程专家的目标前进，就来看看这几个免费资料吧！一定要把这些链接记下来，并且要坚持编程！”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鼓励年轻人在编程的道路上更进一步。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辅导员注意事项</a:t>
            </a:r>
            <a:r>
              <a:rPr lang="en-US" altLang="zh-CN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参与者可以在他们开始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教程后以及在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Code</a:t>
            </a:r>
            <a:r>
              <a:rPr lang="en-US" altLang="zh-CN" sz="1200" kern="1200" baseline="300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TM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活动后随时在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上访问他们的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Hour of </a:t>
            </a:r>
            <a:r>
              <a:rPr lang="en-US" altLang="zh-CN" b="1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1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证书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根据受众情况相应调整“更多资源”幻灯片上的内容：</a:t>
            </a:r>
          </a:p>
          <a:p>
            <a:endParaRPr lang="zh-CN" altLang="en-US" sz="1200" b="1" u="none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参与者可以将他们的代码上传到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或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Windows 10 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上的 </a:t>
            </a:r>
            <a:r>
              <a:rPr lang="en-US" altLang="zh-CN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</a:t>
            </a:r>
            <a:r>
              <a:rPr lang="zh-CN" altLang="en-US" sz="1200" b="1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（如果可用）。</a:t>
            </a:r>
          </a:p>
          <a:p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参与者可以使用 </a:t>
            </a:r>
            <a:r>
              <a:rPr lang="en-US" altLang="zh-CN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 Studio </a:t>
            </a:r>
            <a:r>
              <a:rPr lang="zh-CN" altLang="en-US" sz="1200" b="0" u="none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将他们的代码导入真实游戏，并观看他们的代码的实现情况！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 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Minecraft: Education Edition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专为学校而构建，并配有课堂管理工具、教案等。有关更多信息，请访问 </a:t>
            </a:r>
            <a:r>
              <a:rPr lang="en-US" altLang="zh-CN" sz="1200" u="sng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https://education.minecraft.net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。</a:t>
            </a: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浏览将数字技能（从数字素养到计算机科学教育）引入社区的方法</a:t>
            </a:r>
            <a:br>
              <a:rPr lang="zh-CN" altLang="en-US" dirty="0">
                <a:ea typeface="Microsoft YaHei" panose="020B0503020204020204" pitchFamily="34" charset="-122"/>
              </a:rPr>
            </a:b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https://Microsoft.com/digitalskills </a:t>
            </a:r>
            <a:endParaRPr lang="zh-CN" altLang="en-US" b="0" u="none" dirty="0"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4"/>
              </a:rPr>
              <a:t>https://code.org/educate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使用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的工具可帮助教育工作者拓展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。无需任何经验，即可开始课堂教授计算机科学。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提供课程、教案、高质量专业学习计划，以及大量适用于所有年级的优质工具，也就是说，免费满足您的全部所需。前往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5"/>
              </a:rPr>
              <a:t>code.org/educate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，选择您的年级开始吧！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(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6"/>
              </a:rPr>
              <a:t>https://studio.code.org</a:t>
            </a:r>
            <a:r>
              <a:rPr lang="en-US" altLang="zh-CN" b="1" dirty="0">
                <a:latin typeface="SimSun" panose="02010600030101010101" pitchFamily="2" charset="-122"/>
                <a:ea typeface="Microsoft YaHei" panose="020B0503020204020204" pitchFamily="34" charset="-122"/>
              </a:rPr>
              <a:t>) 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的学习过程愉快吗？计算机科学是一个需要无限探索的世界！</a:t>
            </a:r>
            <a:r>
              <a:rPr lang="en-US" altLang="zh-CN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Code Studio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提供适用于所有年龄段学习者的难题、游戏和课程。了解如何制作自己的游戏和应用程序，然后与您的朋友分享。现在就前往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7"/>
              </a:rPr>
              <a:t>studio.code.org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  <a:r>
              <a:rPr lang="zh-CN" altLang="en-US" b="0" dirty="0">
                <a:latin typeface="SimSun" panose="02010600030101010101" pitchFamily="2" charset="-122"/>
                <a:ea typeface="Microsoft YaHei" panose="020B0503020204020204" pitchFamily="34" charset="-122"/>
              </a:rPr>
              <a:t>开始探索吧！ </a:t>
            </a:r>
            <a:endParaRPr lang="zh-CN" alt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结束活动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包含男性和女性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可展现出参与者学习得非常愉快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25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ea typeface="Microsoft YaHei" panose="020B0503020204020204" pitchFamily="34" charset="-122"/>
              </a:rPr>
              <a:t>版权所有 </a:t>
            </a:r>
            <a:r>
              <a:rPr lang="en-US" altLang="zh-CN" b="1" u="sng" dirty="0">
                <a:ea typeface="Microsoft YaHei" panose="020B0503020204020204" pitchFamily="34" charset="-122"/>
              </a:rPr>
              <a:t>2017</a:t>
            </a:r>
            <a:r>
              <a:rPr lang="zh-CN" altLang="en-US" b="1" u="sng" dirty="0">
                <a:ea typeface="Microsoft YaHei" panose="020B0503020204020204" pitchFamily="34" charset="-122"/>
              </a:rPr>
              <a:t>：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本演示文稿已获得许可，不得出售。未经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Corporation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明确事先书面同意，不得复制、改编、修改、开发衍生作品、发行、公开展示、出售本内容或将本内容用于商业用途。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本演示文稿按“原样”提供给你。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不作任何明示或暗示的保证。  本演示文稿中所述的信息和观点（包括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URL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Internet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网站参考）可能发生变更，恕不另行通知。 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本文所述的一些示例仅用于说明，并且是虚构的。  并不明示或暗示任何真实的关联或联系。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本演示文稿可供个人使用，也可以作为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和其他编码活动的一部分供课堂和学生使用。  本演示文稿不向你提供任何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产品中的任何知识产权的任何合法权利。  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 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以及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  <a:hlinkClick r:id="rId3"/>
              </a:rPr>
              <a:t>http://www.microsoft.com/en-us/legal/intellectualproperty/trademarks/en-us.aspx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 上列出的商标是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Microsoft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公司集团的商标。  所有其他标记是其各自所有者的财产。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Code.org,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Code.org®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徽标和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Hour of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Code.org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© 2017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。“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Minecraft”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是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Mojang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 AB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的商标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© 2017 Microsoft Corporation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</a:rPr>
              <a:t>。保留所有权利。</a:t>
            </a: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85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“听到‘编码’时你会想到什么？花几分钟时间想一想“编码”，以及它对你意味着什么。”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en-US" altLang="zh-CN" b="0" u="none" baseline="0" dirty="0">
                <a:ea typeface="Microsoft YaHei" panose="020B0503020204020204" pitchFamily="34" charset="-122"/>
              </a:rPr>
              <a:t>[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展开讨论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]</a:t>
            </a:r>
          </a:p>
          <a:p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“现在让我们观看一个简短的视频，它会告诉你编码有多流行，以及有多少像你一样的年轻人已尝试过编码！”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u="none" baseline="0" dirty="0"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ea typeface="Microsoft YaHei" panose="020B0503020204020204" pitchFamily="34" charset="-122"/>
              </a:rPr>
              <a:t>目标：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展开讨论，并了解年轻人对编码的既有观念。我们知道对编码和计算机科学有一些常见误解：仅适合那些擅长数学的人、“极客”或主要适合男生。</a:t>
            </a:r>
            <a:r>
              <a:rPr lang="zh-CN" altLang="en-US" kern="1200" dirty="0">
                <a:effectLst/>
                <a:latin typeface="+mn-lt"/>
                <a:ea typeface="Microsoft YaHei" panose="020B0503020204020204" pitchFamily="34" charset="-122"/>
              </a:rPr>
              <a:t>在接下来的幻灯片中，我们将更正任何关于编码的误解，以便在我们开始教程之前改变参与者的观念。</a:t>
            </a:r>
            <a:r>
              <a:rPr lang="zh-CN" altLang="en-US" dirty="0">
                <a:ea typeface="Microsoft YaHei" panose="020B0503020204020204" pitchFamily="34" charset="-122"/>
              </a:rPr>
              <a:t> 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辅导员注意事项：</a:t>
            </a:r>
          </a:p>
          <a:p>
            <a:r>
              <a:rPr lang="zh-CN" altLang="en-US" b="0" u="none" dirty="0">
                <a:ea typeface="Microsoft YaHei" panose="020B0503020204020204" pitchFamily="34" charset="-122"/>
              </a:rPr>
              <a:t>注意，不要展开这些问题强化神话。询问你的小组成员的想法！你可能会感到吃惊！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u="none" dirty="0">
                <a:ea typeface="Microsoft YaHei" panose="020B0503020204020204" pitchFamily="34" charset="-122"/>
              </a:rPr>
              <a:t>“首先，我们来观看一个简短的视频，它会告诉你过去几年中编码有多流行，以及有多少像你一样的年轻人已尝试过编码！”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3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u="sng" dirty="0"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baseline="0" dirty="0">
              <a:ea typeface="Microsoft YaHei" panose="020B0503020204020204" pitchFamily="34" charset="-122"/>
            </a:endParaRPr>
          </a:p>
          <a:p>
            <a:r>
              <a:rPr lang="zh-CN" altLang="en-US" b="0" u="none" baseline="0" dirty="0">
                <a:ea typeface="Microsoft YaHei" panose="020B0503020204020204" pitchFamily="34" charset="-122"/>
              </a:rPr>
              <a:t>激发年轻人对 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Hour of </a:t>
            </a:r>
            <a:r>
              <a:rPr lang="en-US" altLang="zh-CN" b="0" u="none" baseline="0" dirty="0" err="1">
                <a:ea typeface="Microsoft YaHei" panose="020B0503020204020204" pitchFamily="34" charset="-122"/>
              </a:rPr>
              <a:t>Code</a:t>
            </a:r>
            <a:r>
              <a:rPr lang="en-US" altLang="zh-CN" b="0" u="none" baseline="30000" dirty="0" err="1">
                <a:ea typeface="Microsoft YaHei" panose="020B0503020204020204" pitchFamily="34" charset="-122"/>
              </a:rPr>
              <a:t>TM</a:t>
            </a:r>
            <a:r>
              <a:rPr lang="en-US" altLang="zh-CN" b="0" u="none" baseline="0" dirty="0">
                <a:ea typeface="Microsoft YaHei" panose="020B0503020204020204" pitchFamily="34" charset="-122"/>
              </a:rPr>
              <a:t> </a:t>
            </a:r>
            <a:r>
              <a:rPr lang="zh-CN" altLang="en-US" b="0" u="none" baseline="0" dirty="0">
                <a:ea typeface="Microsoft YaHei" panose="020B0503020204020204" pitchFamily="34" charset="-122"/>
              </a:rPr>
              <a:t>教程的兴趣。</a:t>
            </a:r>
            <a:endParaRPr lang="zh-CN" altLang="en-US" b="1" u="sng" dirty="0">
              <a:ea typeface="Microsoft YaHei" panose="020B0503020204020204" pitchFamily="34" charset="-122"/>
            </a:endParaRP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b="1" u="sng" dirty="0">
                <a:ea typeface="Microsoft YaHei" panose="020B0503020204020204" pitchFamily="34" charset="-122"/>
              </a:rPr>
              <a:t>此幻灯片图像添加方法：</a:t>
            </a:r>
            <a:endParaRPr lang="zh-CN" altLang="en-US" sz="1200" u="sng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dirty="0">
                <a:ea typeface="Microsoft YaHei" panose="020B0503020204020204" pitchFamily="34" charset="-122"/>
              </a:rPr>
              <a:t>视频应自动播放。 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如果你想更改语言或字幕，可以在以下链接中单击视频右下角的“设置”齿轮进行相应的操作。如果进行了更改，则可能需要重新嵌入链接：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https://www.youtube.com/watch?t=1&amp;v=2DxWIxec6yo</a:t>
            </a:r>
            <a:endParaRPr lang="zh-CN" altLang="en-US" dirty="0">
              <a:ea typeface="Microsoft YaHei" panose="020B0503020204020204" pitchFamily="34" charset="-122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其他视频可能位于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code.org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，如果你正在为受众寻找其他消息，这些视频会被替换。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4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74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不是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什么。编程并不是你不得不独自去做的事，也不像你想象的那么难！”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5-8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是为了消除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11-14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岁年轻人对编程员外表以及编程究竟是什么这些方面的成见。我们很想帮这些年轻人打破成见，方法是让他们知道编程并不是：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一种孤独的活动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一种男性化的活动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仅适合“极客”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仅适合擅长数学的人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仅适合想要开发计算机程序的人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5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“编码也不是让你自己连续工作几个小时！多元化的编码团队可以创建更好的解决方案和更好的软件产品。”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sz="1200" b="1" i="0" u="sng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编码适合每个人。多元化的编码团队可以创建更好的软件产品。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6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2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“你可能不知道，编程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实际上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对工作场所中的‘小猫’很有帮助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…”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0" u="none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为了让人发笑，此张幻灯片用于开个玩笑，只是为了好玩！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b="1" u="sng" kern="1200" baseline="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此张幻灯片中的图像应该是一个傻里傻气的人的图像或</a:t>
            </a:r>
            <a:r>
              <a:rPr lang="en-US" altLang="zh-CN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GIF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动图，以吸引受众的兴趣。</a:t>
            </a: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7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“只是开个玩笑！”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表明上一张幻灯片是一个玩笑。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8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示例讲稿：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“现在我们来谈谈编程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到底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是什么。你们可能不知道，编程是一种协作性的活动活动，男孩</a:t>
            </a:r>
            <a:r>
              <a:rPr lang="zh-CN" altLang="en-US" sz="1200" b="0" i="1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和</a:t>
            </a:r>
            <a:r>
              <a:rPr lang="zh-CN" altLang="en-US" sz="1200" b="0" i="0" u="none" dirty="0">
                <a:solidFill>
                  <a:srgbClr val="000000"/>
                </a:solidFill>
                <a:ea typeface="Microsoft YaHei" panose="020B0503020204020204" pitchFamily="34" charset="-122"/>
              </a:rPr>
              <a:t>女孩都适合！”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此幻灯片的目的：</a:t>
            </a:r>
          </a:p>
          <a:p>
            <a:endParaRPr lang="zh-CN" altLang="en-US" b="1" u="sng" dirty="0">
              <a:ea typeface="Microsoft YaHei" panose="020B0503020204020204" pitchFamily="34" charset="-122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在幻灯片</a:t>
            </a:r>
            <a:r>
              <a:rPr lang="en-US" altLang="zh-CN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9-12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中我们直观地向年轻人展示可通过编程得到的乐趣。我们很想强调编程</a:t>
            </a:r>
            <a:r>
              <a:rPr lang="zh-CN" altLang="en-US" sz="1200" b="1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</a:t>
            </a: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：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协作性的活动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任何性别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适合内向和外向的人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是关于解决问题的活动。编程实际上很少涉及到数学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适合想用计算机使自己的爱好更加广泛的人 </a:t>
            </a:r>
          </a:p>
          <a:p>
            <a:endParaRPr lang="zh-CN" altLang="en-US" b="1" dirty="0">
              <a:ea typeface="Microsoft YaHei" panose="020B0503020204020204" pitchFamily="34" charset="-122"/>
            </a:endParaRPr>
          </a:p>
          <a:p>
            <a:r>
              <a:rPr lang="zh-CN" altLang="en-US" sz="1200" b="1" i="0" u="sng" dirty="0">
                <a:solidFill>
                  <a:srgbClr val="000000"/>
                </a:solidFill>
                <a:ea typeface="Microsoft YaHei" panose="020B0503020204020204" pitchFamily="34" charset="-122"/>
              </a:rPr>
              <a:t>此幻灯片图像添加方法：</a:t>
            </a: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如要更换图像，则要确保图像符合以下标准：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包含十多岁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中学年龄段的青少年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可展现出参与者对技术学习的愉快心情</a:t>
            </a:r>
          </a:p>
          <a:p>
            <a:pPr marL="628650" lvl="1" indent="-171450">
              <a:buFont typeface="Arial"/>
              <a:buChar char="•"/>
            </a:pPr>
            <a:r>
              <a:rPr lang="zh-CN" altLang="en-US" sz="12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包含一群人而不只是个人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Microsoft YaHei" panose="020B0503020204020204" pitchFamily="34" charset="-122"/>
              </a:rPr>
              <a:t>包含女性</a:t>
            </a:r>
            <a:endParaRPr lang="zh-CN" altLang="en-US" sz="1200" b="0" i="0" dirty="0">
              <a:solidFill>
                <a:srgbClr val="000000"/>
              </a:solidFill>
              <a:ea typeface="Microsoft YaHei" panose="020B0503020204020204" pitchFamily="34" charset="-122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Microsoft YaHei" panose="020B0503020204020204" pitchFamily="34" charset="-122"/>
              <a:cs typeface="+mn-cs"/>
            </a:endParaRPr>
          </a:p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altLang="zh-CN" smtClean="0">
                <a:ea typeface="Microsoft YaHei" panose="020B0503020204020204" pitchFamily="34" charset="-122"/>
              </a:rPr>
              <a:t>9</a:t>
            </a:fld>
            <a:endParaRPr lang="zh-CN" altLang="en-US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  <a:endParaRPr lang="zh-CN" altLang="en-US" dirty="0"/>
          </a:p>
          <a:p>
            <a:pPr lvl="2"/>
            <a:r>
              <a:rPr lang="en-US" altLang="zh-CN"/>
              <a:t>Third level</a:t>
            </a:r>
            <a:endParaRPr lang="zh-CN" altLang="en-US" dirty="0"/>
          </a:p>
          <a:p>
            <a:pPr lvl="3"/>
            <a:r>
              <a:rPr lang="en-US" altLang="zh-CN"/>
              <a:t>Fourth level</a:t>
            </a:r>
            <a:endParaRPr lang="zh-CN" altLang="en-US" dirty="0"/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7E46FF7-969A-CE48-B675-E97143700550}" type="datetime1">
              <a:rPr lang="en-US" altLang="zh-CN" smtClean="0"/>
              <a:pPr/>
              <a:t>10/18/2018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Microsoft YaHei" panose="020B0503020204020204" pitchFamily="34" charset="-122"/>
              </a:defRPr>
            </a:lvl1pPr>
          </a:lstStyle>
          <a:p>
            <a:fld id="{697781E3-FF4B-EC42-A17F-8D66E4334D1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Microsoft YaHei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Microsoft YaHei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167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27" y="3925590"/>
            <a:ext cx="5502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欢迎参加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欢迎参加“编程一小</a:t>
            </a:r>
            <a:r>
              <a:rPr lang="zh-CN" altLang="en-US"/>
              <a:t>时”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几个年轻人在讨论一个项目" title="几个年轻人在讨论一个项目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和这样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编程就是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编程就是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680"/>
          <a:stretch/>
        </p:blipFill>
        <p:spPr>
          <a:xfrm>
            <a:off x="12700" y="0"/>
            <a:ext cx="8336682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解决问题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解决问题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彩色铅笔" title="彩色铅笔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创造力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创造力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合作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合作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6643" y="2041604"/>
            <a:ext cx="4041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你和你的朋友最喜欢做的事情是什么？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你最喜欢做什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火花" title="火花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使你的兴趣成为</a:t>
            </a:r>
            <a:r>
              <a:rPr lang="zh-CN" altLang="en-US"/>
              <a:t>现实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16</a:t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624" y="3105150"/>
            <a:ext cx="28352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274" y="3641725"/>
            <a:ext cx="121602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1174" y="2574925"/>
            <a:ext cx="46672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7225" y="1925588"/>
            <a:ext cx="3144253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无论有什么志向，编程都有助于使其成为现实。</a:t>
            </a:r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年轻女子用照相机拍照" title="年轻女子用照相机拍照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学以致用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0850" y="2654300"/>
            <a:ext cx="1390650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924" y="3194050"/>
            <a:ext cx="37115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924" y="3746500"/>
            <a:ext cx="2517776" cy="4572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9600" y="1432847"/>
            <a:ext cx="3930316" cy="286232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当你学习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</a:t>
            </a:r>
          </a:p>
          <a:p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教程时，</a:t>
            </a:r>
          </a:p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请思考如何将所学的知识运用到你热爱的事情上。</a:t>
            </a: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激动的学生热烈欢呼" title="激动的学生热烈欢呼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67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Minecraft</a:t>
            </a:r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Hour </a:t>
            </a:r>
            <a:b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Code</a:t>
            </a:r>
            <a:r>
              <a:rPr lang="en-US" altLang="zh-CN" sz="3600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TM</a:t>
            </a:r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，</a:t>
            </a:r>
          </a:p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这样进行！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它是如何进</a:t>
            </a:r>
            <a:r>
              <a:rPr lang="zh-CN" altLang="en-US"/>
              <a:t>行的</a:t>
            </a:r>
            <a:endParaRPr lang="zh-CN" altLang="en-US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4910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我的世界  编程一小时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: </a:t>
            </a:r>
          </a:p>
          <a:p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海洋之旅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Image result for minecraft update aquatic">
            <a:extLst>
              <a:ext uri="{FF2B5EF4-FFF2-40B4-BE49-F238E27FC236}">
                <a16:creationId xmlns:a16="http://schemas.microsoft.com/office/drawing/2014/main" id="{D1AA732D-BE76-4E3B-987C-623828EF2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22432"/>
          <a:stretch/>
        </p:blipFill>
        <p:spPr bwMode="auto">
          <a:xfrm>
            <a:off x="5715001" y="217713"/>
            <a:ext cx="3222172" cy="531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351326"/>
            <a:ext cx="3657600" cy="120032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开始之前，我们来谈谈编程。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我们来谈谈</a:t>
            </a:r>
            <a:r>
              <a:rPr lang="zh-CN" altLang="en-US"/>
              <a:t>编程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68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进入</a:t>
            </a:r>
            <a:r>
              <a:rPr 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Code.org/Minecraft</a:t>
            </a:r>
            <a:r>
              <a:rPr lang="zh-CN" altLang="en-US" sz="3600" dirty="0"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开始学习</a:t>
            </a:r>
            <a:endParaRPr lang="en-US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 descr="https://attachment.outlook.office.net/owa/nealm@microsoft.com/service.svc/s/GetAttachmentThumbnail?id=AAMkAGE0OTY2OGYyLWI0YWItNDcyMC1hNGRjLTE1ZTdlZGU0NWVmMQBGAAAAAABtbJNfOUpKQaGJqroOZKWmBwC0hhgkFMXaR7PPIrJfjXrgAAAACwZlAADlVNFow%2B88TpOgqXITEhHHAAEq98feAAABEgAQAHLYXjTrr4FIoyvIuWXxyJY%3D&amp;thumbnailType=2&amp;owa=outlook.office.com&amp;scriptVer=20180924.05&amp;X-OWA-CANARY=7h5vglAcdUWhRSnevk6UCRCF1LXbJ9YY1bSiqINWkx4aB53Ikg6QHl4OzfQexRPhWxZCDgN2alM.&amp;token=eyJhbGciOiJSUzI1NiIsImtpZCI6IjA2MDBGOUY2NzQ2MjA3MzdFNzM0MDRFMjg3QzQ1QTgxOENCN0NFQjgiLCJ4NXQiOiJCZ0Q1OW5SaUJ6Zm5OQVRpaDhSYWdZeTN6cmciLCJ0eXAiOiJKV1QifQ.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.LnoUvgzFkPxg3vLra4sekZMWt0ay1UGYaDAF1oupiskBaeGDxTZuh6su3aSmg4GVB6_8-hpXqCXqO0Ui1UPDZq909Vjs7qzoiPLKLmFu8_LdEPBoUBXGJm7WQlhocDSMlWgkk6lu4_zDG1tgUvKZZsVAikVi9cuJ41hRJYtOUyWe5olMIyCg-KvlZL0NlFaYBgmmgLEc0J2kRNrgecF3QvNIkwGtAhx-2PjT4q_BAYO7l9Ine_M7EYgualjWwwb3QNa4Hc3D7PkMeKySXwZkpq30NXgo33ireJZjjV7GGEatLJ2Mj690CVUllznoprIppn7EBiespVrkqbCE_NdRhA&amp;animation=true">
            <a:extLst>
              <a:ext uri="{FF2B5EF4-FFF2-40B4-BE49-F238E27FC236}">
                <a16:creationId xmlns:a16="http://schemas.microsoft.com/office/drawing/2014/main" id="{8693FE01-71D8-4D37-ACA1-5AE76217F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圆满完成。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圆满完成</a:t>
            </a:r>
            <a:endParaRPr lang="zh-CN" altLang="en-US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0601" y="1708730"/>
            <a:ext cx="36575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当听到“编程”这个词时，你现在会想到什么？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现在你对编程怎么</a:t>
            </a:r>
            <a:r>
              <a:rPr lang="zh-CN" altLang="en-US"/>
              <a:t>看？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0959" y="326878"/>
            <a:ext cx="3899904" cy="252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Segoe UI Light" panose="020B0502040204020203" pitchFamily="34" charset="0"/>
                <a:ea typeface="Microsoft YaHei" panose="020B0503020204020204" pitchFamily="34" charset="-122"/>
              </a:rPr>
              <a:t>你认为要创造什么对你和你的朋友来说会很有趣？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可以是游戏、网站、程序、应用程序，要富有创造力！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你想创造什</a:t>
            </a:r>
            <a:r>
              <a:rPr lang="zh-CN" altLang="en-US"/>
              <a:t>么？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后续步骤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24</a:t>
            </a:fld>
            <a:endParaRPr lang="zh-CN" altLang="en-US" dirty="0"/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SimSun" panose="02010600030101010101" pitchFamily="2" charset="-122"/>
                <a:ea typeface="Microsoft YaHei" panose="020B0503020204020204" pitchFamily="34" charset="-122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053" dirty="0">
              <a:ea typeface="Microsoft YaHei" panose="020B0503020204020204" pitchFamily="34" charset="-122"/>
            </a:endParaRPr>
          </a:p>
        </p:txBody>
      </p:sp>
      <p:sp>
        <p:nvSpPr>
          <p:cNvPr id="68" name="Rectangle 67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领取证书。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zh-CN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Pr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接下来还要学什么？ </a:t>
            </a:r>
          </a:p>
          <a:p>
            <a:pPr lvl="0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学无止境！</a:t>
            </a:r>
          </a:p>
          <a:p>
            <a:pPr lvl="0"/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pPr lvl="0"/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你可采用以下步骤庆贺学习结束、继续求知及享受更多乐趣！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继续玩乐。</a:t>
            </a:r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059156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ea typeface="Microsoft YaHei" panose="020B0503020204020204" pitchFamily="34" charset="-122"/>
              </a:rPr>
              <a:t>继续求知。</a:t>
            </a:r>
          </a:p>
          <a:p>
            <a:endParaRPr lang="zh-CN" altLang="en-US" sz="2800" b="0" i="0" dirty="0">
              <a:solidFill>
                <a:srgbClr val="FFFFFF"/>
              </a:solidFill>
              <a:ea typeface="Microsoft YaHei" panose="020B0503020204020204" pitchFamily="34" charset="-122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057657" y="3770444"/>
            <a:ext cx="2102094" cy="1222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在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Microsoft.com/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Digitalskills 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上浏览更多资源</a:t>
            </a:r>
            <a:endParaRPr lang="zh-CN" altLang="en-US" sz="18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3432" y="3770444"/>
            <a:ext cx="2206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恭喜！你完成了学习！你会在教程结束时看到证书。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174065" y="3770444"/>
            <a:ext cx="255243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将你的代码上传到 </a:t>
            </a:r>
            <a:r>
              <a:rPr lang="en-US" altLang="zh-CN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Minecraft: Education Edition</a:t>
            </a:r>
            <a:r>
              <a:rPr lang="zh-CN" altLang="en-US" sz="18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，以便看到你的代码在真实游戏中实现！</a:t>
            </a:r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E6A46AD4-5138-46DA-B03B-E9BE29A3A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10" name="Picture 9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77" y="77504"/>
            <a:ext cx="8421072" cy="5614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27958" cy="5722182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感谢参加！</a:t>
            </a:r>
            <a:endParaRPr lang="zh-CN" altLang="en-US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25</a:t>
            </a:fld>
            <a:endParaRPr lang="zh-CN" altLang="en-US" dirty="0"/>
          </a:p>
        </p:txBody>
      </p:sp>
      <p:pic>
        <p:nvPicPr>
          <p:cNvPr id="15" name="Picture 14" descr="Microsoft" hidden="1" title="Microsof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176" y="2244267"/>
            <a:ext cx="5735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感谢你参加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Minecraft </a:t>
            </a:r>
            <a:r>
              <a:rPr lang="en-US" altLang="zh-CN" sz="3600" b="0" i="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Hour of Code</a:t>
            </a:r>
            <a:r>
              <a:rPr lang="en-US" altLang="zh-CN" sz="3600" b="0" i="0" baseline="30000" dirty="0">
                <a:solidFill>
                  <a:srgbClr val="FFFFFF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TM</a:t>
            </a:r>
          </a:p>
        </p:txBody>
      </p:sp>
      <p:pic>
        <p:nvPicPr>
          <p:cNvPr id="12" name="Picture 11" descr="Microsoft" title="Microsoft">
            <a:extLst>
              <a:ext uri="{FF2B5EF4-FFF2-40B4-BE49-F238E27FC236}">
                <a16:creationId xmlns:a16="http://schemas.microsoft.com/office/drawing/2014/main" id="{EB3BCE6A-9F89-4668-BE7F-708061FC4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68912"/>
            <a:ext cx="8808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版权所有</a:t>
            </a:r>
          </a:p>
          <a:p>
            <a:pPr lvl="0">
              <a:defRPr/>
            </a:pPr>
            <a:endParaRPr kumimoji="0" lang="zh-CN" altLang="en-US" sz="16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Code.org, 2017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Code.org®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徽标和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Hour of </a:t>
            </a:r>
            <a:r>
              <a:rPr lang="en-US" altLang="zh-CN" sz="1600" dirty="0">
                <a:solidFill>
                  <a:schemeClr val="bg1"/>
                </a:solidFill>
              </a:rPr>
              <a:t>Code®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是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Code.org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  <a:endParaRPr lang="zh-CN" altLang="en-US" sz="1600" dirty="0">
              <a:solidFill>
                <a:schemeClr val="bg1"/>
              </a:solidFill>
              <a:latin typeface="Segoe UI Light" panose="020B0502040204020203" pitchFamily="34" charset="0"/>
              <a:ea typeface="Microsoft YaHei" panose="020B0503020204020204" pitchFamily="34" charset="-122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altLang="zh-CN" sz="1600" dirty="0" err="1">
                <a:solidFill>
                  <a:schemeClr val="bg1"/>
                </a:solidFill>
                <a:ea typeface="Microsoft YaHei" panose="020B0503020204020204" pitchFamily="34" charset="-122"/>
              </a:rPr>
              <a:t>Mojang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。“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Minecraft”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是 </a:t>
            </a:r>
            <a:r>
              <a:rPr lang="en-US" altLang="zh-CN" sz="1600" dirty="0" err="1">
                <a:solidFill>
                  <a:schemeClr val="bg1"/>
                </a:solidFill>
                <a:ea typeface="Microsoft YaHei" panose="020B0503020204020204" pitchFamily="34" charset="-122"/>
              </a:rPr>
              <a:t>Mojang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AB 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的商标</a:t>
            </a: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© 2017 Microsoft Corporation</a:t>
            </a:r>
            <a:r>
              <a:rPr lang="zh-CN" altLang="en-US" sz="1600" dirty="0">
                <a:solidFill>
                  <a:schemeClr val="bg1"/>
                </a:solidFill>
                <a:ea typeface="Microsoft YaHei" panose="020B0503020204020204" pitchFamily="34" charset="-122"/>
              </a:rPr>
              <a:t>。保留所有权利。</a:t>
            </a: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75226" y="1321069"/>
            <a:ext cx="3657599" cy="252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当听到“编程”这个词时，你会想到什么？</a:t>
            </a:r>
          </a:p>
          <a:p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请用两分钟时间告诉你的朋</a:t>
            </a:r>
            <a:r>
              <a:rPr lang="zh-CN" altLang="en-US" sz="1800" b="0" i="0">
                <a:solidFill>
                  <a:srgbClr val="000000"/>
                </a:solidFill>
                <a:ea typeface="Microsoft YaHei" panose="020B0503020204020204" pitchFamily="34" charset="-122"/>
              </a:rPr>
              <a:t>友，</a:t>
            </a:r>
            <a:br>
              <a:rPr lang="zh-CN" altLang="en-US">
                <a:ea typeface="Microsoft YaHei" panose="020B0503020204020204" pitchFamily="34" charset="-122"/>
              </a:rPr>
            </a:br>
            <a:r>
              <a:rPr lang="zh-CN" altLang="en-US" sz="1800" b="0" i="0">
                <a:solidFill>
                  <a:srgbClr val="000000"/>
                </a:solidFill>
                <a:ea typeface="Microsoft YaHei" panose="020B0503020204020204" pitchFamily="34" charset="-122"/>
              </a:rPr>
              <a:t>然</a:t>
            </a:r>
            <a:r>
              <a:rPr lang="zh-CN" altLang="en-US" sz="1800" b="0" i="0" dirty="0">
                <a:solidFill>
                  <a:srgbClr val="000000"/>
                </a:solidFill>
                <a:ea typeface="Microsoft YaHei" panose="020B0503020204020204" pitchFamily="34" charset="-122"/>
              </a:rPr>
              <a:t>后再告诉全组人。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问题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你知道“编程”是什么</a:t>
            </a:r>
            <a:r>
              <a:rPr lang="zh-CN" altLang="en-US"/>
              <a:t>吗？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它不是这样。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它不是这样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oup of teenage boys and girls look up from the shared laptop where they are working to smile at the camera&#10;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Microsoft YaHei" panose="020B0503020204020204" pitchFamily="34" charset="-122"/>
              </a:rPr>
              <a:t>它可能是这样。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It’s not this, either </a:t>
            </a:r>
            <a:endParaRPr lang="en-US" altLang="zh-CN" dirty="0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716"/>
          <a:stretch/>
        </p:blipFill>
        <p:spPr>
          <a:xfrm>
            <a:off x="3626568" y="-1631"/>
            <a:ext cx="5502633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它是这样！</a:t>
            </a:r>
            <a:endParaRPr lang="zh-CN" altLang="en-US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开个玩笑</a:t>
            </a:r>
            <a:r>
              <a:rPr lang="en-US" altLang="zh-CN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... </a:t>
            </a:r>
            <a:r>
              <a:rPr lang="zh-CN" altLang="en-US" dirty="0"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开个玩笑</a:t>
            </a:r>
            <a:endParaRPr lang="zh-CN" altLang="en-US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一对十几岁的男孩和女孩共同使用移动设备" title="一对十几岁的男孩和女孩共同使用移动设备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0" i="0" dirty="0">
                <a:solidFill>
                  <a:srgbClr val="FFFFFF"/>
                </a:solidFill>
                <a:ea typeface="Microsoft YaHei" panose="020B0503020204020204" pitchFamily="34" charset="-122"/>
              </a:rPr>
              <a:t>它是这样。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它实际上是</a:t>
            </a:r>
            <a:r>
              <a:rPr lang="zh-CN" altLang="en-US"/>
              <a:t>这样</a:t>
            </a:r>
            <a:endParaRPr lang="zh-CN" altLang="en-US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altLang="zh-CN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F8676A4535674B980953CD024B21E9" ma:contentTypeVersion="9" ma:contentTypeDescription="Create a new document." ma:contentTypeScope="" ma:versionID="f3f765fd29b4041ecd3b7549a00e7f2b">
  <xsd:schema xmlns:xsd="http://www.w3.org/2001/XMLSchema" xmlns:xs="http://www.w3.org/2001/XMLSchema" xmlns:p="http://schemas.microsoft.com/office/2006/metadata/properties" xmlns:ns2="c91d5482-992c-45ee-a198-606f7cef0c70" xmlns:ns3="888f4a89-5098-4c06-987a-8e4b2de3c200" xmlns:ns4="c9f4e1a2-e671-4fef-9e8a-c9c7cdc92e23" targetNamespace="http://schemas.microsoft.com/office/2006/metadata/properties" ma:root="true" ma:fieldsID="db57567745a06c783c4c8cbaf7ce7986" ns2:_="" ns3:_="" ns4:_="">
    <xsd:import namespace="c91d5482-992c-45ee-a198-606f7cef0c70"/>
    <xsd:import namespace="888f4a89-5098-4c06-987a-8e4b2de3c200"/>
    <xsd:import namespace="c9f4e1a2-e671-4fef-9e8a-c9c7cdc92e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4:LastSharedByUser" minOccurs="0"/>
                <xsd:element ref="ns4:LastSharedByTime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d5482-992c-45ee-a198-606f7cef0c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f4a89-5098-4c06-987a-8e4b2de3c20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f4e1a2-e671-4fef-9e8a-c9c7cdc92e23" elementFormDefault="qualified">
    <xsd:import namespace="http://schemas.microsoft.com/office/2006/documentManagement/types"/>
    <xsd:import namespace="http://schemas.microsoft.com/office/infopath/2007/PartnerControls"/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C56C59-F6F6-4AB4-B5F5-2ACEA67A9862}"/>
</file>

<file path=customXml/itemProps2.xml><?xml version="1.0" encoding="utf-8"?>
<ds:datastoreItem xmlns:ds="http://schemas.openxmlformats.org/officeDocument/2006/customXml" ds:itemID="{8BC33808-27B0-4F13-A12E-E0DDE57588B6}"/>
</file>

<file path=customXml/itemProps3.xml><?xml version="1.0" encoding="utf-8"?>
<ds:datastoreItem xmlns:ds="http://schemas.openxmlformats.org/officeDocument/2006/customXml" ds:itemID="{FCB39A02-4C14-41CC-857C-D5E4BACA675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5324</Words>
  <Application>Microsoft Office PowerPoint</Application>
  <PresentationFormat>On-screen Show (16:10)</PresentationFormat>
  <Paragraphs>490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DengXian</vt:lpstr>
      <vt:lpstr>Microsoft YaHei</vt:lpstr>
      <vt:lpstr>Segoe Pro</vt:lpstr>
      <vt:lpstr>Segoe Pro Light</vt:lpstr>
      <vt:lpstr>SimSun</vt:lpstr>
      <vt:lpstr>SimSun</vt:lpstr>
      <vt:lpstr>Arial</vt:lpstr>
      <vt:lpstr>Calibri</vt:lpstr>
      <vt:lpstr>Calibri Light</vt:lpstr>
      <vt:lpstr>Segoe UI Light</vt:lpstr>
      <vt:lpstr>Office Theme</vt:lpstr>
      <vt:lpstr>欢迎参加“编程一小时”</vt:lpstr>
      <vt:lpstr>我们来谈谈编程</vt:lpstr>
      <vt:lpstr>你知道“编程”是什么吗？</vt:lpstr>
      <vt:lpstr>Hour of Code™ video by Code.org </vt:lpstr>
      <vt:lpstr>它不是这样</vt:lpstr>
      <vt:lpstr>It’s not this, either </vt:lpstr>
      <vt:lpstr>它是这样！</vt:lpstr>
      <vt:lpstr>开个玩笑</vt:lpstr>
      <vt:lpstr>它实际上是这样</vt:lpstr>
      <vt:lpstr>和这样</vt:lpstr>
      <vt:lpstr>编程就是</vt:lpstr>
      <vt:lpstr>解决问题</vt:lpstr>
      <vt:lpstr>创造力</vt:lpstr>
      <vt:lpstr>合作</vt:lpstr>
      <vt:lpstr>你最喜欢做什么？</vt:lpstr>
      <vt:lpstr>使你的兴趣成为现实</vt:lpstr>
      <vt:lpstr>学以致用</vt:lpstr>
      <vt:lpstr>它是如何进行的</vt:lpstr>
      <vt:lpstr>How it goes down </vt:lpstr>
      <vt:lpstr>Find your tutorial</vt:lpstr>
      <vt:lpstr>圆满完成</vt:lpstr>
      <vt:lpstr>现在你对编程怎么看？</vt:lpstr>
      <vt:lpstr>你想创造什么？</vt:lpstr>
      <vt:lpstr>后续步骤</vt:lpstr>
      <vt:lpstr>感谢参加！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2015-11-21T17:35:26Z</dcterms:created>
  <dcterms:modified xsi:type="dcterms:W3CDTF">2018-10-18T11:42:36Z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a-zezha@microsoft.com</vt:lpwstr>
  </property>
  <property fmtid="{D5CDD505-2E9C-101B-9397-08002B2CF9AE}" pid="5" name="MSIP_Label_f42aa342-8706-4288-bd11-ebb85995028c_SetDate">
    <vt:lpwstr>2018-10-18T11:39:17.4262126Z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0x010100ADF8676A4535674B980953CD024B21E9</vt:lpwstr>
  </property>
</Properties>
</file>